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webextensions/webextension5.xml" ContentType="application/vnd.ms-office.webextension+xml"/>
  <Override PartName="/ppt/webextensions/webextension6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95" r:id="rId5"/>
    <p:sldId id="281" r:id="rId6"/>
    <p:sldId id="282" r:id="rId7"/>
    <p:sldId id="285" r:id="rId8"/>
    <p:sldId id="292" r:id="rId9"/>
    <p:sldId id="298" r:id="rId10"/>
    <p:sldId id="286" r:id="rId11"/>
    <p:sldId id="297" r:id="rId12"/>
    <p:sldId id="296" r:id="rId13"/>
    <p:sldId id="288" r:id="rId14"/>
    <p:sldId id="289" r:id="rId15"/>
    <p:sldId id="299" r:id="rId16"/>
    <p:sldId id="294" r:id="rId17"/>
    <p:sldId id="29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5" autoAdjust="0"/>
    <p:restoredTop sz="94660"/>
  </p:normalViewPr>
  <p:slideViewPr>
    <p:cSldViewPr snapToGrid="0">
      <p:cViewPr varScale="1">
        <p:scale>
          <a:sx n="50" d="100"/>
          <a:sy n="50" d="100"/>
        </p:scale>
        <p:origin x="247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4/23/2024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5.xml"/><Relationship Id="rId4" Type="http://schemas.microsoft.com/office/2011/relationships/webextension" Target="../webextensions/webextension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97B5A-DD6A-8962-43D3-EB96F32751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602" r="-1" b="30494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C91E93A7-6C7F-4F77-9CB0-280D958EF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1E0F28-2186-5979-86AD-68CA5EF68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047" y="5505105"/>
            <a:ext cx="10407602" cy="8680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Luna Agora</a:t>
            </a:r>
            <a:br>
              <a:rPr lang="en-US" sz="4400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Data Analytics Cohort 12</a:t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Nashville Software School</a:t>
            </a:r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856" y="3785499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112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37D18-B09F-5CE7-48BB-C890B194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3730" y="810766"/>
            <a:ext cx="11277601" cy="1107832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What area has the most access?</a:t>
            </a: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							What area has the least?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9AA4E-AF19-56C5-3FF9-77944FD99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811" y="2272408"/>
            <a:ext cx="4825157" cy="5762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Most access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7" name="Content Placeholder 6">
                <a:extLst>
                  <a:ext uri="{FF2B5EF4-FFF2-40B4-BE49-F238E27FC236}">
                    <a16:creationId xmlns:a16="http://schemas.microsoft.com/office/drawing/2014/main" id="{B655EC23-65AE-EE2E-A93E-3C7CBC0C6102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234590344"/>
                  </p:ext>
                </p:extLst>
              </p:nvPr>
            </p:nvGraphicFramePr>
            <p:xfrm>
              <a:off x="722811" y="2847703"/>
              <a:ext cx="5257302" cy="317209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7" name="Content Placeholder 6">
                <a:extLst>
                  <a:ext uri="{FF2B5EF4-FFF2-40B4-BE49-F238E27FC236}">
                    <a16:creationId xmlns:a16="http://schemas.microsoft.com/office/drawing/2014/main" id="{B655EC23-65AE-EE2E-A93E-3C7CBC0C61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811" y="2847703"/>
                <a:ext cx="5257302" cy="3172097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361F34-5946-6906-D7A2-E7C3479085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8712" y="2272408"/>
            <a:ext cx="4825159" cy="5762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Least access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8" name="Content Placeholder 7">
                <a:extLst>
                  <a:ext uri="{FF2B5EF4-FFF2-40B4-BE49-F238E27FC236}">
                    <a16:creationId xmlns:a16="http://schemas.microsoft.com/office/drawing/2014/main" id="{A366EBA5-FB6F-D3B6-96DA-CC8F9581D1A7}"/>
                  </a:ext>
                </a:extLst>
              </p:cNvPr>
              <p:cNvGraphicFramePr>
                <a:graphicFrameLocks noGrp="1"/>
              </p:cNvGraphicFramePr>
              <p:nvPr>
                <p:ph sz="quarter" idx="4"/>
                <p:extLst>
                  <p:ext uri="{D42A27DB-BD31-4B8C-83A1-F6EECF244321}">
                    <p14:modId xmlns:p14="http://schemas.microsoft.com/office/powerpoint/2010/main" val="4046541473"/>
                  </p:ext>
                </p:extLst>
              </p:nvPr>
            </p:nvGraphicFramePr>
            <p:xfrm>
              <a:off x="6208713" y="2847703"/>
              <a:ext cx="5257302" cy="317209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8" name="Content Placeholder 7">
                <a:extLst>
                  <a:ext uri="{FF2B5EF4-FFF2-40B4-BE49-F238E27FC236}">
                    <a16:creationId xmlns:a16="http://schemas.microsoft.com/office/drawing/2014/main" id="{A366EBA5-FB6F-D3B6-96DA-CC8F9581D1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08713" y="2847703"/>
                <a:ext cx="5257302" cy="317209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6213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68C9C-ED77-B8C0-9527-6E5B94C8A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4" y="1022436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Does public wi-fi access directly correlate with population? </a:t>
            </a:r>
            <a:endParaRPr lang="en-US" sz="3200" dirty="0">
              <a:solidFill>
                <a:schemeClr val="accent2"/>
              </a:solidFill>
            </a:endParaRPr>
          </a:p>
        </p:txBody>
      </p:sp>
      <p:pic>
        <p:nvPicPr>
          <p:cNvPr id="8" name="Content Placeholder 7" descr="A map of different colors&#10;&#10;Description automatically generated">
            <a:extLst>
              <a:ext uri="{FF2B5EF4-FFF2-40B4-BE49-F238E27FC236}">
                <a16:creationId xmlns:a16="http://schemas.microsoft.com/office/drawing/2014/main" id="{3A906E4A-9E89-6E2F-6020-302F25EE01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137687" y="2381617"/>
            <a:ext cx="4825157" cy="4397662"/>
          </a:xfrm>
        </p:spPr>
      </p:pic>
      <p:pic>
        <p:nvPicPr>
          <p:cNvPr id="16" name="Content Placeholder 15" descr="A map of a city&#10;&#10;Description automatically generated">
            <a:extLst>
              <a:ext uri="{FF2B5EF4-FFF2-40B4-BE49-F238E27FC236}">
                <a16:creationId xmlns:a16="http://schemas.microsoft.com/office/drawing/2014/main" id="{D56A4558-09FB-A7CE-18B1-926AED77D7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29156" y="2381617"/>
            <a:ext cx="4825157" cy="437395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DA06CB-6CB8-1AE2-9F0E-1E894C38F71A}"/>
              </a:ext>
            </a:extLst>
          </p:cNvPr>
          <p:cNvSpPr txBox="1"/>
          <p:nvPr/>
        </p:nvSpPr>
        <p:spPr>
          <a:xfrm>
            <a:off x="5302178" y="2820277"/>
            <a:ext cx="15876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The correlation coefficient between population and wi-fi count by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zip-code is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-0.113188</a:t>
            </a:r>
          </a:p>
        </p:txBody>
      </p:sp>
    </p:spTree>
    <p:extLst>
      <p:ext uri="{BB962C8B-B14F-4D97-AF65-F5344CB8AC3E}">
        <p14:creationId xmlns:p14="http://schemas.microsoft.com/office/powerpoint/2010/main" val="4125885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68C9C-ED77-B8C0-9527-6E5B94C8A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4" y="1022436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Does public wi-fi access directly correlate with unemployment?</a:t>
            </a:r>
            <a:endParaRPr lang="en-US" sz="3200" dirty="0">
              <a:solidFill>
                <a:schemeClr val="accent2"/>
              </a:solidFill>
            </a:endParaRPr>
          </a:p>
        </p:txBody>
      </p:sp>
      <p:pic>
        <p:nvPicPr>
          <p:cNvPr id="13" name="Content Placeholder 12" descr="A map of a city&#10;&#10;Description automatically generated">
            <a:extLst>
              <a:ext uri="{FF2B5EF4-FFF2-40B4-BE49-F238E27FC236}">
                <a16:creationId xmlns:a16="http://schemas.microsoft.com/office/drawing/2014/main" id="{0D74F838-1811-3E89-9512-FA2BDB4C022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24852" y="2375550"/>
            <a:ext cx="4825157" cy="4381889"/>
          </a:xfrm>
        </p:spPr>
      </p:pic>
      <p:pic>
        <p:nvPicPr>
          <p:cNvPr id="9" name="Content Placeholder 7" descr="A map of different colors&#10;&#10;Description automatically generated">
            <a:extLst>
              <a:ext uri="{FF2B5EF4-FFF2-40B4-BE49-F238E27FC236}">
                <a16:creationId xmlns:a16="http://schemas.microsoft.com/office/drawing/2014/main" id="{23B6C3F9-E96F-14D3-9FC0-7F77F1099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1993" y="2388250"/>
            <a:ext cx="4825157" cy="43976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36F15F-B4DC-7939-D8BE-9B952A040CE1}"/>
              </a:ext>
            </a:extLst>
          </p:cNvPr>
          <p:cNvSpPr txBox="1"/>
          <p:nvPr/>
        </p:nvSpPr>
        <p:spPr>
          <a:xfrm>
            <a:off x="5249155" y="2750612"/>
            <a:ext cx="169369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The correlation coefficient between unemployment and wi-fi count by zip-code is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-0.061318</a:t>
            </a:r>
          </a:p>
        </p:txBody>
      </p:sp>
    </p:spTree>
    <p:extLst>
      <p:ext uri="{BB962C8B-B14F-4D97-AF65-F5344CB8AC3E}">
        <p14:creationId xmlns:p14="http://schemas.microsoft.com/office/powerpoint/2010/main" val="91585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1D832-AD79-E7F1-7C56-983EB4E91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1102622"/>
            <a:ext cx="8761413" cy="70696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Interactive Resource Map </a:t>
            </a:r>
            <a:r>
              <a:rPr lang="en-US" sz="1800" dirty="0">
                <a:solidFill>
                  <a:schemeClr val="accent2"/>
                </a:solidFill>
              </a:rPr>
              <a:t>(</a:t>
            </a:r>
            <a:r>
              <a:rPr lang="en-US" sz="1800" dirty="0" err="1">
                <a:solidFill>
                  <a:schemeClr val="accent2"/>
                </a:solidFill>
              </a:rPr>
              <a:t>w.i.p.</a:t>
            </a:r>
            <a:r>
              <a:rPr lang="en-US" sz="1800" dirty="0">
                <a:solidFill>
                  <a:schemeClr val="accent2"/>
                </a:solidFill>
              </a:rPr>
              <a:t>)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75B17CFB-C70D-7FF2-FD37-7664FE415501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68000502"/>
                  </p:ext>
                </p:extLst>
              </p:nvPr>
            </p:nvGraphicFramePr>
            <p:xfrm>
              <a:off x="895633" y="2614246"/>
              <a:ext cx="10400734" cy="406204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75B17CFB-C70D-7FF2-FD37-7664FE4155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5633" y="2614246"/>
                <a:ext cx="10400734" cy="406204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1941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2557-AAC4-6178-3D8C-A96732420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0" y="1606486"/>
            <a:ext cx="8825660" cy="1822514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Future goals</a:t>
            </a:r>
            <a:br>
              <a:rPr lang="en-US" sz="3200" dirty="0">
                <a:solidFill>
                  <a:schemeClr val="accent2"/>
                </a:solidFill>
              </a:rPr>
            </a:b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~ re-analyze based on neighborhoods</a:t>
            </a: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~ add other economic correlations</a:t>
            </a: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~re-structure the area score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B97F7-40FC-6A72-FB1B-7426B9521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5024966"/>
            <a:ext cx="8825659" cy="1375833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</a:rPr>
              <a:t>Data Sources: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https:// data.census.gov (American Community Survey 2022)</a:t>
            </a:r>
          </a:p>
          <a:p>
            <a:r>
              <a:rPr lang="en-US" dirty="0">
                <a:solidFill>
                  <a:schemeClr val="tx2"/>
                </a:solidFill>
              </a:rPr>
              <a:t>https://data.nashville.gov</a:t>
            </a:r>
          </a:p>
        </p:txBody>
      </p:sp>
    </p:spTree>
    <p:extLst>
      <p:ext uri="{BB962C8B-B14F-4D97-AF65-F5344CB8AC3E}">
        <p14:creationId xmlns:p14="http://schemas.microsoft.com/office/powerpoint/2010/main" val="1868980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Public Access in Nashville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D245-17CD-4FBE-A9CF-AC997273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1F4E-8111-C928-D886-E8A51C0C5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Summary &amp; Motivation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C2A7D-98E7-6A70-F843-1D25136D8EFC}"/>
              </a:ext>
            </a:extLst>
          </p:cNvPr>
          <p:cNvSpPr txBox="1"/>
          <p:nvPr/>
        </p:nvSpPr>
        <p:spPr>
          <a:xfrm>
            <a:off x="7491047" y="698957"/>
            <a:ext cx="2028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A5B8F5-D91D-7488-3C28-46348095CAF4}"/>
              </a:ext>
            </a:extLst>
          </p:cNvPr>
          <p:cNvSpPr txBox="1"/>
          <p:nvPr/>
        </p:nvSpPr>
        <p:spPr>
          <a:xfrm>
            <a:off x="6875353" y="1283732"/>
            <a:ext cx="41616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 want to explore what publicly accessible resources are available. </a:t>
            </a:r>
          </a:p>
          <a:p>
            <a:r>
              <a:rPr lang="en-US" dirty="0">
                <a:solidFill>
                  <a:schemeClr val="tx2"/>
                </a:solidFill>
              </a:rPr>
              <a:t>This will be accomplished by analyzing how those recourses are dispersed by zip code in relation that areas economics.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25F399-014C-734B-7A24-F3FAC7D091DE}"/>
              </a:ext>
            </a:extLst>
          </p:cNvPr>
          <p:cNvSpPr txBox="1"/>
          <p:nvPr/>
        </p:nvSpPr>
        <p:spPr>
          <a:xfrm>
            <a:off x="7397262" y="3234782"/>
            <a:ext cx="2555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Motivation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9A4E0-212E-FBE4-1BE1-2B8AD5FB0F26}"/>
              </a:ext>
            </a:extLst>
          </p:cNvPr>
          <p:cNvSpPr txBox="1"/>
          <p:nvPr/>
        </p:nvSpPr>
        <p:spPr>
          <a:xfrm>
            <a:off x="6875353" y="3819557"/>
            <a:ext cx="41616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effectLst/>
                <a:ea typeface="Georgia" panose="02040502050405020303" pitchFamily="18" charset="0"/>
                <a:cs typeface="Georgia" panose="02040502050405020303" pitchFamily="18" charset="0"/>
              </a:rPr>
              <a:t>I believe that we should have our human needs met automatically, but as a society we fall short sometimes. My main motivation is surviving in the city as an unhoused person. I wanted to see how accessible those resources are to survive and get out of a difficult situation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391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4293-48E7-88A9-37DB-E42211E6B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Defining Public 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F81DD-EDF9-2AE7-6D26-1692C2B28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856" y="1143000"/>
            <a:ext cx="5190066" cy="4572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Water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Social Services (food)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Wi-fi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Libraries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Public Health Clinics 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Prescription Disposal Locations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Fire Departments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Police Departments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D3D1BD-0171-D4A1-D93C-AF240676344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These are some of the relevant metrics I was able to find data 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30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0E4D-FFBF-F5B1-75E5-9A6AE33F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647700"/>
            <a:ext cx="2793158" cy="16002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Zip-codes observed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A308C-1D6F-1FE3-B8EA-E4950C2EC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2566572"/>
            <a:ext cx="2793158" cy="2895599"/>
          </a:xfrm>
        </p:spPr>
        <p:txBody>
          <a:bodyPr numCol="3">
            <a:normAutofit lnSpcReduction="10000"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37072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37076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37115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37138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37189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37220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37221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37218</a:t>
            </a:r>
            <a:endParaRPr lang="en-US" dirty="0"/>
          </a:p>
        </p:txBody>
      </p:sp>
      <p:pic>
        <p:nvPicPr>
          <p:cNvPr id="7" name="Content Placeholder 6" descr="A map of different colors&#10;&#10;Description automatically generated">
            <a:extLst>
              <a:ext uri="{FF2B5EF4-FFF2-40B4-BE49-F238E27FC236}">
                <a16:creationId xmlns:a16="http://schemas.microsoft.com/office/drawing/2014/main" id="{6DF081F3-E401-9CBA-82A6-0CD2A2AAD9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4513" y="-778933"/>
            <a:ext cx="8297754" cy="8297754"/>
          </a:xfrm>
        </p:spPr>
      </p:pic>
    </p:spTree>
    <p:extLst>
      <p:ext uri="{BB962C8B-B14F-4D97-AF65-F5344CB8AC3E}">
        <p14:creationId xmlns:p14="http://schemas.microsoft.com/office/powerpoint/2010/main" val="861088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CC5B-91E8-C229-FD8F-3711A51A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5" y="1085963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latin typeface="Georgia" panose="02040502050405020303" pitchFamily="18" charset="0"/>
              </a:rPr>
              <a:t>Making an area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B33D1-B0D7-2FA2-ED22-0BE5F012B6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The area score is based on what resources are available in each zip code.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+5 points are given for containing the resource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+0 points if zip code does not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CDC3D-A40C-488C-23B5-9FE81A536B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Due to time constraints the area score is in this rudimentary stage, it only states that the area has access. 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Future Plans: will make a new scoring system, that gives points with diminishing returns for multiples, for more relevant analysis</a:t>
            </a:r>
          </a:p>
        </p:txBody>
      </p:sp>
    </p:spTree>
    <p:extLst>
      <p:ext uri="{BB962C8B-B14F-4D97-AF65-F5344CB8AC3E}">
        <p14:creationId xmlns:p14="http://schemas.microsoft.com/office/powerpoint/2010/main" val="7484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16B7-01B0-1BE4-BD2B-82FFE8BF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1192371"/>
            <a:ext cx="8831816" cy="1372986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How does population correlate to access to public resources in Nashville?</a:t>
            </a:r>
            <a:r>
              <a:rPr lang="en-US" sz="32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78390228"/>
                  </p:ext>
                </p:extLst>
              </p:nvPr>
            </p:nvGraphicFramePr>
            <p:xfrm>
              <a:off x="440871" y="3200401"/>
              <a:ext cx="11166929" cy="345439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871" y="3200401"/>
                <a:ext cx="11166929" cy="345439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mart-narrative">
            <a:extLst>
              <a:ext uri="{FF2B5EF4-FFF2-40B4-BE49-F238E27FC236}">
                <a16:creationId xmlns:a16="http://schemas.microsoft.com/office/drawing/2014/main" id="{6AB41C5F-C2C7-4302-BFE5-0F670F3BEA61}"/>
              </a:ext>
            </a:extLst>
          </p:cNvPr>
          <p:cNvSpPr txBox="1"/>
          <p:nvPr/>
        </p:nvSpPr>
        <p:spPr>
          <a:xfrm>
            <a:off x="440871" y="3200401"/>
            <a:ext cx="2070768" cy="2308324"/>
          </a:xfrm>
          <a:prstGeom prst="rect">
            <a:avLst/>
          </a:prstGeom>
          <a:noFill/>
        </p:spPr>
        <p:txBody>
          <a:bodyPr vertOverflow="overflow" vert="horz" wrap="square" rtlCol="0" anchor="t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At 59693, 37211 had the highest Population and was 271,231.82% higher than 37213, which had the lowest Population at 22.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
Population and area score are positively correlated with each other.</a:t>
            </a:r>
          </a:p>
          <a:p>
            <a:pPr algn="l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53052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16B7-01B0-1BE4-BD2B-82FFE8BF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1192371"/>
            <a:ext cx="8831816" cy="1372986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How does income correlate to access to public resources in Nashville?</a:t>
            </a:r>
            <a:r>
              <a:rPr lang="en-US" sz="32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99032300"/>
                  </p:ext>
                </p:extLst>
              </p:nvPr>
            </p:nvGraphicFramePr>
            <p:xfrm>
              <a:off x="368300" y="3249386"/>
              <a:ext cx="11355614" cy="3392713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300" y="3249386"/>
                <a:ext cx="11355614" cy="3392713"/>
              </a:xfrm>
              <a:prstGeom prst="rect">
                <a:avLst/>
              </a:prstGeom>
            </p:spPr>
          </p:pic>
        </mc:Fallback>
      </mc:AlternateContent>
      <p:sp>
        <p:nvSpPr>
          <p:cNvPr id="7" name="smart-narrative">
            <a:extLst>
              <a:ext uri="{FF2B5EF4-FFF2-40B4-BE49-F238E27FC236}">
                <a16:creationId xmlns:a16="http://schemas.microsoft.com/office/drawing/2014/main" id="{023EFF1D-1785-49A3-8609-EB3B633AF047}"/>
              </a:ext>
            </a:extLst>
          </p:cNvPr>
          <p:cNvSpPr txBox="1"/>
          <p:nvPr/>
        </p:nvSpPr>
        <p:spPr>
          <a:xfrm>
            <a:off x="468086" y="3249387"/>
            <a:ext cx="2149642" cy="1938992"/>
          </a:xfrm>
          <a:prstGeom prst="rect">
            <a:avLst/>
          </a:prstGeom>
          <a:noFill/>
        </p:spPr>
        <p:txBody>
          <a:bodyPr vertOverflow="overflow" vert="horz" wrap="square" rtlCol="0" anchor="t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At 230199, 37220 had the highest average household income and accounted for 7.84% of average income.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
Average household income and  Area score have a negative correlation</a:t>
            </a:r>
          </a:p>
        </p:txBody>
      </p:sp>
    </p:spTree>
    <p:extLst>
      <p:ext uri="{BB962C8B-B14F-4D97-AF65-F5344CB8AC3E}">
        <p14:creationId xmlns:p14="http://schemas.microsoft.com/office/powerpoint/2010/main" val="3427903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16B7-01B0-1BE4-BD2B-82FFE8BF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1192371"/>
            <a:ext cx="8831816" cy="1372986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How does unemployment correlate to access to public resources in Nashville?</a:t>
            </a:r>
            <a:r>
              <a:rPr lang="en-US" sz="32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90294946"/>
                  </p:ext>
                </p:extLst>
              </p:nvPr>
            </p:nvGraphicFramePr>
            <p:xfrm>
              <a:off x="468085" y="3249386"/>
              <a:ext cx="11255830" cy="3456213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085" y="3249386"/>
                <a:ext cx="11255830" cy="345621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mart-narrative">
            <a:extLst>
              <a:ext uri="{FF2B5EF4-FFF2-40B4-BE49-F238E27FC236}">
                <a16:creationId xmlns:a16="http://schemas.microsoft.com/office/drawing/2014/main" id="{69940DCA-A629-443F-8C93-4029A1A33B46}"/>
              </a:ext>
            </a:extLst>
          </p:cNvPr>
          <p:cNvSpPr txBox="1"/>
          <p:nvPr/>
        </p:nvSpPr>
        <p:spPr>
          <a:xfrm>
            <a:off x="468085" y="3249386"/>
            <a:ext cx="1617389" cy="1938992"/>
          </a:xfrm>
          <a:prstGeom prst="rect">
            <a:avLst/>
          </a:prstGeom>
          <a:noFill/>
        </p:spPr>
        <p:txBody>
          <a:bodyPr vertOverflow="overflow" vert="horz" wrap="square" rtlCol="0" anchor="t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Unemployed and area score are positively correlated with each other.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
37211 accounted for 14.75% of Unemployed.
</a:t>
            </a:r>
          </a:p>
        </p:txBody>
      </p:sp>
    </p:spTree>
    <p:extLst>
      <p:ext uri="{BB962C8B-B14F-4D97-AF65-F5344CB8AC3E}">
        <p14:creationId xmlns:p14="http://schemas.microsoft.com/office/powerpoint/2010/main" val="14540719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webextension1.xml><?xml version="1.0" encoding="utf-8"?>
<we:webextension xmlns:we="http://schemas.microsoft.com/office/webextensions/webextension/2010/11" id="{57BF663F-6150-4BA0-9704-4840ADFAD2BE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81UTW/bMAz9K4HOxmDnw/m4tVl2GoagGYphQ1AwEu2oVSRBkrN6Qf77KNlF212yS4H4YvGRIh+pJ52YkN4qaL/BAdmC3RrzdAD3NChYxvR7bFbO5hymeQX5mIvpeLQbzijK2CCN9mxxYgFcjeFe+gZUTEjgr23GQKk11NGqQHnMmEXnjQYl/2AXTK7gGjxnDJ+tMg5iyk2AgDHtkcLJJirFpxFVBB7kETfIQ4feoTUu9LYo5+OqxBIxh3nBx0W1iyx95000L8fHoonY0ugAUhOBiFVVORlOYVbkIKYTPppgVSZcqtCH7NrVs3XUN02jtXF8N+IImqNgqTmHvuvlxJZGNYe0Wr3DN6ZxHO+wSi4dZGgpjageKuMeBPg9O9Og1s7QGJPrp7TcCEzw3vxeOqTBCbbIz9llFjd17bCG0Jurj6G4NrZRqcigKActgvMD0GJg6GxT7JdG98eZX3EbnhuHl/luCfFS16qX96uevndteA6BFLPcgwvxCu0eSYxRP7TROIHutk0S+izdi8qH2T/kr/HgztuX20kpHt9cuSWNpjau6+oDhE91f6Tc1ziV7Tl9b8+ZHZCeyrgwTfAWOK5BY+rAdmUkpjhSOSWOskprF/9fJWmnU9U9qCYKKj2sLBUhocmdwv/d0NP7C4UOrnwJBgAA&quot;"/>
    <we:property name="creatorSessionId" value="&quot;403f13c5-efc4-4f57-b0c8-a0b65f3c892e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wW7bMAz9FUNnY4jbxm1zS73s0rUNkqEYNgQBY9GOWkUSJDmrF/jfS8ku1u2SXQrEF4uPFPlIPenAuHBGQnsPO2QTdqP18w7sc5KxlKkBe3i4vZsubtf307sZwdp4oZVjkwPzYGv0j8I1IEMGAn+uUgZSzqEOVgXSYcoMWqcVSPEb+2ByedtglzJ8MVJbCCmXHjyGtHsKJ5tqZ5/OqSKUXuxxiaXv0QUabf1g8/z6osoxRxzBdVZeZNXmiva43htpHo8PRSOxQisPQhGBgFVVPj67hKtsBPxyXJ6PscojLqQfQjbt7MVY6pum0ZowrynfgyqRs9icRdf3cmCFls0urmZ/4Uvd2BIXWEWX8sK3lIZX60rbNQe3ZR0Nam41jTG6fghTao4R3upfhUUaHGeTUZceZzGta4s1+MGcfQzFuTaNjEWSLE9aBOsSUDzRdLYx9kujhuMcnXAbrtQWj/NdEeKEquUg7z96+ta34UrwpJhiC9aHK7R5IjEG/dBGbTnamzZK6LOwbyo/S/8hf4oH163ebieleHp35QoaTa1t39UHCJ/qfo+5T3Eqqy5+78+Z7ZCeyrDQjXcGSpyDwtiB6csIjHGkckocZBXXNvy/CtJOr6pHkE0QVHg9WaxBOhMbif8ZP5B7BazHd4n4BQAA&quot;"/>
    <we:property name="isFiltersActionButtonVisible" value="true"/>
    <we:property name="isFooterCollapsed" value="true"/>
    <we:property name="isVisualContainerHeaderHidden" value="false"/>
    <we:property name="pageDisplayName" value="&quot;Scatter  pop_corr&quot;"/>
    <we:property name="pageName" value="&quot;ReportSectiond694f6e6ee0a91c41fb8&quot;"/>
    <we:property name="pptInsertionSessionID" value="&quot;1F3A0765-8C77-42F6-A06B-79605C58FD2E&quot;"/>
    <we:property name="reportEmbeddedTime" value="&quot;2024-04-22T21:22:18.265Z&quot;"/>
    <we:property name="reportName" value="&quot;nashdash&quot;"/>
    <we:property name="reportState" value="&quot;CONNECTED&quot;"/>
    <we:property name="reportUrl" value="&quot;/groups/me/reports/d4f18ad6-88cc-4082-a3d6-e3eb099ac96e/ReportSectiond694f6e6ee0a91c41fb8?experience=power-bi&quot;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57BF663F-6150-4BA0-9704-4840ADFAD2BE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VbWvbMBD+K0GfWjAlL8sS91sXOihrR2lGGRuhnKWzrVaWjCRnzUL+e0+yvaZjo/vQQhcI5F5099xzj5QtE9LVCjafoUJ2zD4Yc1eBvRuMWML0U99wLNLpfJLlsykMp2OANA1ZpvbSaMeOt8yDLdBfS9eACgXJ+X2VMFDqEopg5aAcJqxG64wGJX9im0whbxvcJQzva2UshJJLDx5D2TWlk01QRkcT6gjcyzUukfvWe4W1sb6zxXyUpjwV79P5MM+5mGViSmdcG40wn88PTSOwhdEepCYAwZfzMRIF2buUZ2I2ERkSA8Evle9Sss3pfW1pbmJjUwf6TsQaNEfB4nAWXTvLlp0UhcUCfGeePgkujGqqP/iXprEcrzCPIe2l31APkd/kxt4IcCXbEYuX1hDHMeS4sRidHxvdMTYMZml+LCwSxSI4kreC9wJBD0rTOCyNEgOpualwcCCMUmDd4YtM8mJgv8maG9HS+xTFijxO6kJ1Cn+U1JcWnOPgSTSLEqwPtyi7JT0GCe16gVOf2z3Vfo2ieqNLoFu+oNELYzcR5iswvIoky6JU9PXhvEPVvwHUUoCHC6hDYK/eUV8gpNBdqPFMtFRVNVjpeuJ665PUYX8JO8fcv5pWrvoRziVpoFXHNagmCGMyG83Tc0rb7aKKKvQQZqMJ2LKpDvaHe2ZPhySs34/E9+CQrcLK2nfrca6LX622ezfGvdpGE8aBlyji6Gceq7aVFBjqSHT/6dYStg7uTo3DPtyKOHz27zstmP41ww/TeFcDx0vQrV7rFkckIm4EtEDRb+cvSOJ/LItN6MGRmcJ/PdDBewCMJMhrFAgAAA==&quot;"/>
    <we:property name="creatorSessionId" value="&quot;92709687-478c-4625-8cd5-3e23c2ead665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design" value="{&quot;border&quot;:{&quot;isActive&quot;:false,&quot;color&quot;:&quot;#808080&quot;,&quot;width&quot;:1,&quot;transparency&quot;:0,&quot;dash&quot;:&quot;solid&quot;}}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wW7bMAz9lUCnDTCGZl3XuLcsyC5d2iAZimFFENAS7aiVRUOSs3pB/n2U7KEtMGA7dEB9sflIk4+PlA5Cad8Y6K6gRnEhPhHd1+DuR2ORCTtg19eXi+nqcns1XcwZpiZosl5cHEQAV2G40b4FEzMweLvJBBizhCpaJRiPmWjQebJg9E/sg9kVXIvHTOBDY8hBTLkOEDCm3XM421x7/O6UK4IMeo9rlKFHV9iQC4OtJuM8l7n6mE9OylKq80Kd8T++9yaaf4+PRROxGdkA2jKBiJXyPeZnk+JDLgt1fqoKzMcJ1yYMIUU3f2gc981qdE3Ua6r2YCUqkZpz6PteDmJaVQ4rCIM5f+ackWnrP+Brap3EFZbJZYMOHddQ5bYkt1Xgd+LIKi4dscbJ5SU5TODn1g6KnURzRz9mDlliFYHstfBdINjRjlqPOzJqpK2kGkdvFBkDzr99kU5ejOx33UhSvbzPWWwY8dpWZtjwx5X62pPzEgIvzWwHLsRTVNzxPsYVOv5ecK5z92Rrv6WleqVD4FM+49Yrcl2i+R8U3hzT81QqUSNfOPGD2uAbkLgEi4lA06fQmOJ4/GBVnEz6dvH9RbP8/WBuwLRxJvEOEqkGj0oXBv8xfiD3C15DOH4+BQAA&quot;"/>
    <we:property name="isFiltersActionButtonVisible" value="true"/>
    <we:property name="isFooterCollapsed" value="true"/>
    <we:property name="isVisualContainerHeaderHidden" value="false"/>
    <we:property name="pageDisplayName" value="&quot;Scatter inc_corr&quot;"/>
    <we:property name="pageName" value="&quot;ReportSectiond8199c9d6980ffcd7bd5&quot;"/>
    <we:property name="pptInsertionSessionID" value="&quot;1F3A0765-8C77-42F6-A06B-79605C58FD2E&quot;"/>
    <we:property name="reportEmbeddedTime" value="&quot;2024-04-22T21:23:36.824Z&quot;"/>
    <we:property name="reportName" value="&quot;nashdash&quot;"/>
    <we:property name="reportState" value="&quot;CONNECTED&quot;"/>
    <we:property name="reportUrl" value="&quot;/groups/me/reports/d4f18ad6-88cc-4082-a3d6-e3eb099ac96e/ReportSectiond8199c9d6980ffcd7bd5?experience=power-bi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57BF663F-6150-4BA0-9704-4840ADFAD2BE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VUWvbMBD+K0NPK5jixMNt+tZmHZS1ozRbGRuhnKWzo1aWjCRny0L++06yvaRlo3sJ3QIO1t3p7vvuPslrJqRrFKw+QI3shJ0Z81CDfXg1YgnTj22QHomyeJPRX57xPC0hPaYo03hptGMna+bBVuhvpWtBhYRk/MpEnhWYZzlM8hFPx2IyGY/YPGGg1DVUIaYE5TBhDVpnNCj5A7sU5PK2xU3C8HujjIVQaObBYyi2pHBaE8DRYUY4gHu5xBly31lvsDHW9+uiODrmaZGVOM4Fwc9wMqE9rvNG8M/Hh6IR2NRoD1ITgGD7LUGyl1L5PqRYnX9vLHWDerRqQlNPxRI0R8EiOYuu47JmU6PaOr6dP7LPTGs53mAZXdpLv6I0orwrjb0T4BZsQ426tobaGF1fZMONwGhemG9Ti9Q4wU7STfI8itOqsliB75fn+4H4SWNNg10RgOB51+p+eOk/DNpxY/F5vHOyOKkr1Yt5q56PHQ3HwZM+pguwPhyj4p6kF9RCG40VaM9WUTBvpR00PU6egH/5MW3mw8mjDfc7x2lKjaiM7TjsQdRU93PM/fI9mMfpy2qh6PEho0M1zIwQCvBwBU28K7YVDgcuIYRE1eCF6CDXDVjpBgLD6r3UQVgJu8TS7+2muBkoXEoSZyfbW1BtUGx2NB6NLiksjJ1ia/QQuIVbftbWr3fJbft1QOJ+6o1n6IDNwxS7a3JL4epX1vXO+XZ71BEHvkARWV54rLtSUmDII9H9pwNK2DKYe+Glg5tFvYbf7p1Ds6RPd3gxrXcNcLwG3Umz6XDERsSJgBYohun8AUn8pLNYhC49WSj82w09vJ8IiWSgmQgAAA==&quot;"/>
    <we:property name="creatorSessionId" value="&quot;574ced50-cf08-4282-bf89-ded47c8ca2e6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y27bMBD8lYJnw9DDpe3cHMe9pE4Muw2KFoZBiSuZCSUKJOVaMfTvWVJKXwjqXoL0Js4uZ2eXszoRLkwlWXPDCiAX5FKph4Lph3chGZCyx25vr5ez9fXuZrZcIKwqK1RpyMWJWKZzsHfC1Ew6BgS/bQeESbliuTtlTBoYkAq0USWT4hG6ZAxZXUM7IHCspNLMUW4ss+BoD5iOZ6wdDmOsyFIrDrCB1HboGiqlbX9OkvEkDZI4g4jyhMYxTKd4x3RRL/N8vivqhc1VaZkoUYDDOI0ToDFlUxqmQcSn0yh0eCak7VOSZnGsNPaN02gqN68ZP7AyBU58cxpM18uJzJWsC/+1+A3fqFqnsIbMh0orbIM0PNtlSu84M3vS4qBWWuEYfeirqFLFwcN79X2uAQfHyUXQDs6rmOW5hpzZ/rh4HYmfSyjwYRsU4CIf6rJ/vOA/Fm1SpeG83i0iRpS57M380z2fujZMyiz6Y75n2rqFSe7Ret4tBeDCuI9HpQpvmqorL8DH8SLkSjdL4TsAb60T+SiQrit0x2TtasTjgNIhDQIaUhpFYXyFwlHYDwZ2PMsQRZPhKAxG78ejcDLqGFpsD2mU5qAvGy/xSujn1YsGf8z47d3Ubp9/EHjh/petn/eT8D28wu5h3S+e++1nsPUP175sNVVbU7EUVqyEFyyHDmEld87+q1vc77pzGFpdJBL+Mb8X9wRRnE1uaQYAAA==&quot;"/>
    <we:property name="isFiltersActionButtonVisible" value="true"/>
    <we:property name="isFooterCollapsed" value="true"/>
    <we:property name="isVisualContainerHeaderHidden" value="false"/>
    <we:property name="pageDisplayName" value="&quot;Scatter unemp_corr&quot;"/>
    <we:property name="pageName" value="&quot;ReportSectionbb78c0b3fe26db633e99&quot;"/>
    <we:property name="pptInsertionSessionID" value="&quot;1F3A0765-8C77-42F6-A06B-79605C58FD2E&quot;"/>
    <we:property name="reportEmbeddedTime" value="&quot;2024-04-22T21:23:54.402Z&quot;"/>
    <we:property name="reportName" value="&quot;nashdash&quot;"/>
    <we:property name="reportState" value="&quot;CONNECTED&quot;"/>
    <we:property name="reportUrl" value="&quot;/groups/me/reports/d4f18ad6-88cc-4082-a3d6-e3eb099ac96e/ReportSectionbb78c0b3fe26db633e99?experience=power-bi&quot;"/>
  </we:properties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9B51783F-C81F-4C8C-8CA6-3D00BEEE1881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UPW/bMBD9KwKnFjAKWZEdx1uiulNbGHGRoYWHk3iSmVA8gaTcuIb/e4+UgiZd3CFD6sXk4+nuvfs6Cqlcp+HwFVoUS3FD9NCCfUimYiLMSwwyWc8hra7SXNb5Il0sspytqPOKjBPLo/BgG/R3yvWgg0MGf2wnArReQxNuNWiHE9GhdWRAq184GPOTtz2eJgIfO00WgsuNB4/B7Z7N+c5Uph8uOCJUXu1xg5Uf0FvsyPrxPptelfNpnsn5DNL0coqzLGhxw2uked4+BI3ECjIelGECAcuzMq8hy9Nytsgu63JepRcBr5X2o0l5WD12lnVzNg5dSN+13IOpUIoozqIbtBxFQbpv42n1At9Qbyu8xTo+Ga/8gd146mbixBlaW+L8Rey76iqSGOEd/SwscsakWKanyfnw101jsQE/XlevzG1NXa+j92Q6Tw4I1iVgZEJczWj7qTdjAdO3yP8Lgkl21DvckZaJMhW1mLyTpDVLef8/SHAVWTxPdMuIU6bR4zD+6f5vA3/NA1Do3nGPoxxoFdSWVOzA+rABynuepdD+7ImsRHtziBPwUdmnIc0mf8l4U+132j5tFXZx/2xVFJykhuwg5zUHdnuKv+fJEy3y+gwH6r3roMI1GIyRu8GFwmjHTcRSQvHi2Yb/z4qrM9TuDnQfyhaXrYhBuJyq1PivH4z0fgO6aX+jHQYAAA==&quot;"/>
    <we:property name="creatorSessionId" value="&quot;aa8313a7-542f-40fd-a385-0f877e2473ef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9VUPW/bMBD9KwKnFhAKybGd1pujukvqxLCLDC2M4iSdZSYUTyApN6rh/94jpaBpF3fIkGoR+Xh49+7zKEppGwXdDdQoZuKK6KEG8xClIhZ6wG5vr5fz9fX3m/lywTA1TpK2YnYUDkyF7k7aFpRnYPDbNhag1Aoqf9uBshiLBo0lDUr+xN6Yn5xp8RQLfGwUGfCUGwcOPe2BzfnOvtN3F+wRCicPuMHC9egaGzJuuE/SD/k0HY/K6QSS5DLFyciLt/1rkHne3jsNwjLSDqRmAR4bj/LxDkbjJJ+8H13u8mmRXHh8J5UbTPJu8dgYjpuz0TU+X/PyALrAUoTgDNo+lqPISLV1OC3+wDfUmgLXuAtP2knXMY2jZiJOnKGVIc5fwL7KpqASA7ynH5lBzlgpZskpPu9+XlUGK3DDdfHC2lbUtCqwR+k06hCMjUCXEXE1g+2nVg8FTF6j/iWCjvbUWtyTKiOpC6oxelOSUhzK2/8hBFuQwfNCt4xYqSs1DOPv7v/S61c8AJlqLfc4lr2sjOqcsj0Y5zdAfs+z5NufmciUaK66MAEfpXka0lH8Vxivqv1O26etwhT3z1ZFxkmqyPThvOTAbk/he548USOvT3+g1tkGClyBxuC56SkkBjtuIg7FFy+cjf9/llydvnZ3oFpfNr9RRfDB1ZS5wn+0H8T9Ark9TQ4MBgAA&quot;"/>
    <we:property name="isFiltersActionButtonVisible" value="true"/>
    <we:property name="isFooterCollapsed" value="true"/>
    <we:property name="isVisualContainerHeaderHidden" value="false"/>
    <we:property name="pageDisplayName" value="&quot;bars top&quot;"/>
    <we:property name="pageName" value="&quot;ReportSection519b6142d65a0071e521&quot;"/>
    <we:property name="pptInsertionSessionID" value="&quot;BA7F6370-2367-4A99-8312-4DBE14F212A8&quot;"/>
    <we:property name="reportEmbeddedTime" value="&quot;2024-04-22T17:49:56.170Z&quot;"/>
    <we:property name="reportName" value="&quot;nashdash&quot;"/>
    <we:property name="reportState" value="&quot;CONNECTED&quot;"/>
    <we:property name="reportUrl" value="&quot;/groups/me/reports/d4f18ad6-88cc-4082-a3d6-e3eb099ac96e/ReportSection519b6142d65a0071e521?experience=power-bi&quot;"/>
  </we:properties>
  <we:bindings/>
  <we:snapshot xmlns:r="http://schemas.openxmlformats.org/officeDocument/2006/relationships"/>
</we:webextension>
</file>

<file path=ppt/webextensions/webextension5.xml><?xml version="1.0" encoding="utf-8"?>
<we:webextension xmlns:we="http://schemas.microsoft.com/office/webextensions/webextension/2010/11" id="{576AA14F-53EB-40C7-A69A-B9DE9D5785B6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81UwW7bMAz9FUOnDQiGOJmzpLfW607bEDRDDxtyoCXaUSuLhiRnzYL8+yg5xdphQDYgBeaLzSeafHwUuRdK+87A7jO0KC7EFdF9C+4+y8VI2OfYOyXr2UxKWU/GYyjyaT1V7EVd0GS9uNiLAK7BcKt9DyYGZPDbeiTAmCU00arBeByJDp0nC0b/wMGZj4Lr8TAS+NAZchBDrgIEjGG37M42U8nfTDkjyKC3uEIZBvQGO3LhaBeTar4o8nkNC1UU87xavB3zP344TTRP+8ekiVhJNoC2TCBiszyvZaHmajyuo2tRwTTitTbh6FLtrh86x3WzGrsuyneptmAlRqm4OId+qGUvLpvGYQPhaF4/OyzJ9O0f8BX1TuIN1unIBh12nKOiEKgtxIEVXDpifRPsJTlM4IfeHtUaR3ND30uHLK+KwOg017PQ+ao7SWog9M8MXl6tJXW9SQmyfJbtEJzPwKqM+P6dRcSXL+ETgs021HvckFGZtpJazF4pMoareX26ijUjXtvGHAfz1yR8GYozPAyl6T3fd1QD55LaisoNuBC3QXXHcxVHgSORU+iudmka3mv3OLCT0W81/m+9PawflwyHuHuyOUrWqSE3VHTmmVgf0vNUQtEiL9T4QX3wHUhcgsWUvBtCaEx+fM+4mtjC9O3i+6PmHg0dvAXTx+al9StSEm6qrgz+7Q9Hej8BEHD2US8GAAA=&quot;"/>
    <we:property name="creatorSessionId" value="&quot;c9716ace-ce89-40c3-a98d-1676e6251735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wW7bMAz9FUOnDQiGuJ2LpLfUyy5d2iAZetgQDLTFOGpl0ZDkrFmQfy8lu1g3DMgGpMB8sflEk3yPIvdCKtdo2N1AjeJSXBE91GAfklQMhOmx29vr2WRx/e1mMpsyTI1XZJy43AsPtkJ/p1wLOkRg8OtqIEDrOVTBWoN2OBANWkcGtPqBnTMfedviYSDwsdFkIYRcevAYwm7ZnW3Onb4754xQerXFJZa+QxfYkPW9nZ0Vo3GWjtYwllk2Sovx+yH/47rTWOZx/5A0FpaT8aAMFxCwizRdl5kcyeFwHVyzAs4Dvlba9y7FbvrYWObNauyaoNdEbsGUKEUkZ9F1XPZiUlUWK/C9Of3lMCfd1n/Al9TaEhe4jkfGK7/jHAV5T3UmDqzg3BLrG2FXksUIfmxNr9YwmBv6nltkeWUABsdrPUk5X1RTkuwK+ucKXl+tOTWtjgmS9CLZIViXgJEJ8f07iYivT2GGYJINtQ43pGWiTEk1Jm8kac1s3h5nsWLEKVPpfjB/TsLnjpzmYch16/i+o+xqzqkuKN+A9WEbFPc8V2EUOBJZifZqF6fhg7LPA3s2+I3j/9bbw+p5yXCI+xebI2edKrIdoxPPxOoQn5cSihp5oYYPar1roMQ5GIzJmy6EwujH94zZhBbGbxvenxT3qOvgHeg2NC/sWBFzcE9VofEv/fvingAewyezHgYAAA==&quot;"/>
    <we:property name="isFiltersActionButtonVisible" value="true"/>
    <we:property name="isFooterCollapsed" value="true"/>
    <we:property name="isVisualContainerHeaderHidden" value="false"/>
    <we:property name="pageDisplayName" value="&quot;bars bottom&quot;"/>
    <we:property name="pageName" value="&quot;ReportSection52b89518fa9d5581b940&quot;"/>
    <we:property name="pptInsertionSessionID" value="&quot;BA7F6370-2367-4A99-8312-4DBE14F212A8&quot;"/>
    <we:property name="reportEmbeddedTime" value="&quot;2024-04-22T17:50:25.967Z&quot;"/>
    <we:property name="reportName" value="&quot;nashdash&quot;"/>
    <we:property name="reportState" value="&quot;CONNECTED&quot;"/>
    <we:property name="reportUrl" value="&quot;/groups/me/reports/d4f18ad6-88cc-4082-a3d6-e3eb099ac96e/ReportSection52b89518fa9d5581b940?experience=power-bi&quot;"/>
  </we:properties>
  <we:bindings/>
  <we:snapshot xmlns:r="http://schemas.openxmlformats.org/officeDocument/2006/relationships"/>
</we:webextension>
</file>

<file path=ppt/webextensions/webextension6.xml><?xml version="1.0" encoding="utf-8"?>
<we:webextension xmlns:we="http://schemas.microsoft.com/office/webextensions/webextension/2010/11" id="{E4AD460D-B77C-4AC8-8C26-9DE954EECAF4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3E5211DF-CA90-4C38-9BB7-3C5246466DC0&quot;"/>
    <we:property name="reportUrl" value="&quot;/groups/me/reports/d4f18ad6-88cc-4082-a3d6-e3eb099ac96e/ReportSection291145a4ffdf0e566a77?experience=power-bi&quot;"/>
    <we:property name="reportName" value="&quot;nashdash&quot;"/>
    <we:property name="reportState" value="&quot;CONNECTED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pageName" value="&quot;ReportSection291145a4ffdf0e566a77&quot;"/>
    <we:property name="pageDisplayName" value="&quot;Page 1&quot;"/>
    <we:property name="datasetId" value="&quot;c041f608-a47c-4117-8b68-8b132dbf6bbe&quot;"/>
    <we:property name="backgroundColor" value="&quot;#FFFFFF&quot;"/>
    <we:property name="bookmark" value="&quot;H4sIAAAAAAAAA9VW30/bMBD+VyY/RyhOkzTlrSmtNIlNCKbuYULoEjvB4MaR4wCh6v++s5OOIjpRBJNGXxqf7z5/98N3XhMmmlpC9x1WnByTVKnbFejbL5R4pHougyDwIfZ9HvlhQQPqZwlDLVUboaqGHK+JAV1ysxRNC9ICovAXKUbUp9FkTJMkKKIRK5I8JpceASnPoLQ6BciGe6TmulEVSPHIewjcMrrlG4/wh1oqDfagCwOG28PuUB3XSJAejZAH5Ebc8Quem156zmulzbAOJpSGEYRFwQp0II5hPEabQkiDMBYu6+YPtUbC663fC7c5iaKM0UmQZFE89osMkiBES9PVVmeGZEqlRQ7yD5xFW27JBR5ZaLVyuEOMa9ScV0aYzi7aTIr8HqydR344VH+D4fl5zTV3ZjNVMdE7hRjK2D/LlTfNIPxaPZc1g51sV9VL7QvV6pyf8+Jp4VhtMNBnWmEaHLOCg2nR7KjuZQI/VXZj48lQFykuQbYux3jYqUAPMAjWdytGAP/Uqe3fDOM4jJzC5cb+Lvss79A8iP7eOL7NEY9cq/uZRiXOyDF1TJq+alxhvF5HthhdwWKmDIhqqKi9hW/lrxedH47CJIkYK1hMRxHPRuPgb0X3nqgxvlJXzTXU/Crrrh7FiyIouVpxo7s9cfLWWz5TdgdVztk7yXxUCv1DqE3LUvMSttdq/o95Ozp2c9FWQ4OKPgPvnXhLxHruAf1sHoB5iwcfd83eyNO1gpfMXGMSVSmH8fjUd/qxQUSuqm9QL0ehn0xm/jyNgiANaRxMwul0EsSLMU3DxUma2qntbo9tQoiqNOM67VwfOhF6O0Jxds3/59TZGdRPfbS+2WnZeZ+57vAx+M5U9TNssxtWsuL4GLIfqjVNDTk/g6of6E/2dhsLCypmU+y+3fNhz8B0jyTiDsGki0zyQw0Ger8BrzLIC+sJAAA=&quot;"/>
    <we:property name="initialStateBookmark" value="&quot;H4sIAAAAAAAAA9VW207jMBD9lZWfI5R7U96a0korroJV92GFKieZBIMTR44DhKr/vmMnXYroiiJ2JehL4/HM8ZmLZ7wiGWtqTrszWgI5JLEQdyWVd98cYpFqkJ2fH59OLo+XZ5PTGYpFrZioGnK4IorKAtSCNS3lGgGFv64tQjm/oIVe5ZQ3YJEaZCMqytkT9Mq4pWQLa4vAY82FpBrySlEFGvYe1XGNZzsHHp5IU8Xu4QpS1UsvoRZSDWt37Dh+QP08z3IbgjCkoxHa5IwrhNFwSTd7rCVSW21cmpvNcRAkmTN2oyQIR3ae0Mj10VJ1tdaZIplCSJZS/gdOoy025FyLzKUoDe4Qvho1Z5ViqtOLNuEsfaDaziI/DKq9xvD8vAEJxmwqqoz1TiGGUPpPc4WmGYTfq5eyZrDjbVm91r4SrUzhEvLnhWG1xkBfSIFpMMxyoKpFs4O6lzH8FMmtjmeGukhxQXlrsomHnTD0AIOgfddiBLBPjNruTT8M/cAoXK/177rP8hbNvejvjOP7HLHIjXiYSlSCjBw6hknTV40pjLfrSBejKVjMlKKsGioq9xzbCcYjJ4rcPPCyPEpDI3+76Gzf86MoyLI8Cx0vgMQbuX8ruo9ELYNSLJsbWsMy6ZZP7FURFCBKULLbESdrteEzye5plaL0c6TQ3ofapCgkFHRzrWb/mbehozfnbTU0qOAr8N6KN0eslx44X80Dqt7jwb+7Zu/kaVrBa2amMbGq4MN4fO47/dggLBXVKa0Xnm9H46k9iwPXjX0ndMf+ZDJ2w/nIif35URzr+Wxuj25CiCpkBjLuTB86YnIzQnF2zT5z6vQM6qc+Wt9utey0z1y3/xj8YKr6GbbeDispAZ89+kO0qqlpChe06gf6s73exsKiVaZTbL7N82HHwNQvIWLOwJyzhMOe+gO535koWqHECQAA&quot;"/>
    <we:property name="isFooterCollapsed" value="true"/>
    <we:property name="isFiltersActionButtonVisible" value="true"/>
    <we:property name="isVisualContainerHeaderHidden" value="false"/>
    <we:property name="reportEmbeddedTime" value="&quot;2024-04-23T17:32:17.817Z&quot;"/>
    <we:property name="creatorTenantId" value="&quot;101da587-1843-4f52-8b8a-17b069c66d33&quot;"/>
    <we:property name="creatorUserId" value="&quot;100320034002AE95&quot;"/>
    <we:property name="creatorSessionId" value="&quot;7bafe8fc-a575-41a4-9e5b-30439cdd8c5d&quot;"/>
    <we:property name="artifactViewState" value="&quot;live&quot;"/>
  </we:properties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AC0CEB4-BFAC-4014-9B69-2CFFE0B783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3250</TotalTime>
  <Words>499</Words>
  <Application>Microsoft Office PowerPoint</Application>
  <PresentationFormat>Widescreen</PresentationFormat>
  <Paragraphs>79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Georgia</vt:lpstr>
      <vt:lpstr>Wingdings 3</vt:lpstr>
      <vt:lpstr>Ion Boardroom</vt:lpstr>
      <vt:lpstr>Luna Agora Data Analytics Cohort 12 Nashville Software School</vt:lpstr>
      <vt:lpstr>Public Access in Nashville</vt:lpstr>
      <vt:lpstr>Summary &amp; Motivation</vt:lpstr>
      <vt:lpstr>Defining Public Access</vt:lpstr>
      <vt:lpstr>Zip-codes observed</vt:lpstr>
      <vt:lpstr>Making an area score</vt:lpstr>
      <vt:lpstr>How does population correlate to access to public resources in Nashville?  </vt:lpstr>
      <vt:lpstr>How does income correlate to access to public resources in Nashville?  </vt:lpstr>
      <vt:lpstr>How does unemployment correlate to access to public resources in Nashville?  </vt:lpstr>
      <vt:lpstr>What area has the most access?        What area has the least? </vt:lpstr>
      <vt:lpstr>Does public wi-fi access directly correlate with population? </vt:lpstr>
      <vt:lpstr>Does public wi-fi access directly correlate with unemployment?</vt:lpstr>
      <vt:lpstr>Interactive Resource Map (w.i.p.)</vt:lpstr>
      <vt:lpstr>Future goals  ~ re-analyze based on neighborhoods ~ add other economic correlations ~re-structure the area score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Access in Nashville</dc:title>
  <dc:creator>Luna Agora</dc:creator>
  <cp:lastModifiedBy>Luna Agora</cp:lastModifiedBy>
  <cp:revision>11</cp:revision>
  <dcterms:created xsi:type="dcterms:W3CDTF">2024-04-18T20:29:24Z</dcterms:created>
  <dcterms:modified xsi:type="dcterms:W3CDTF">2024-04-23T18:59:04Z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